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4" r:id="rId4"/>
    <p:sldId id="260" r:id="rId5"/>
    <p:sldId id="265" r:id="rId6"/>
    <p:sldId id="263" r:id="rId7"/>
    <p:sldId id="261" r:id="rId8"/>
    <p:sldId id="257" r:id="rId9"/>
    <p:sldId id="270" r:id="rId10"/>
    <p:sldId id="266" r:id="rId11"/>
    <p:sldId id="269" r:id="rId12"/>
    <p:sldId id="272" r:id="rId13"/>
    <p:sldId id="259" r:id="rId14"/>
    <p:sldId id="268" r:id="rId15"/>
    <p:sldId id="267" r:id="rId16"/>
    <p:sldId id="27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>
        <p:scale>
          <a:sx n="76" d="100"/>
          <a:sy n="76" d="100"/>
        </p:scale>
        <p:origin x="-480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4B2AAF-4D30-9D47-A04E-9DFEE042E24D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CB5C1F-FA03-0840-973B-6456FCA7A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B5C1F-FA03-0840-973B-6456FCA7AF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0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651164"/>
            <a:ext cx="11139054" cy="1293236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 smtClean="0"/>
              <a:t>Click to enter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750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enter Presenter’s name and </a:t>
            </a:r>
            <a:r>
              <a:rPr lang="en-US" dirty="0" err="1" smtClean="0"/>
              <a:t>callsign</a:t>
            </a:r>
            <a:endParaRPr lang="en-US" dirty="0" smtClean="0"/>
          </a:p>
          <a:p>
            <a:r>
              <a:rPr lang="en-US" dirty="0" smtClean="0"/>
              <a:t>Click to enter Presenter’s home QTH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907" y="5203387"/>
            <a:ext cx="1276071" cy="139396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3361103" y="4150375"/>
            <a:ext cx="5469789" cy="947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51</a:t>
            </a:r>
            <a:r>
              <a:rPr lang="en-US" baseline="30000" dirty="0" smtClean="0"/>
              <a:t>st</a:t>
            </a:r>
            <a:r>
              <a:rPr lang="en-US" dirty="0" smtClean="0"/>
              <a:t> Central</a:t>
            </a:r>
            <a:r>
              <a:rPr lang="en-US" baseline="0" dirty="0" smtClean="0"/>
              <a:t> States VHF Society Conference</a:t>
            </a:r>
          </a:p>
          <a:p>
            <a:r>
              <a:rPr lang="en-US" baseline="0" dirty="0" smtClean="0"/>
              <a:t>July 27-30, 2017 | Albuquerque, New Mexico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664" y="5359252"/>
            <a:ext cx="2336758" cy="9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C27-17F4-BB40-A2DE-AB21538520FD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4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1867-6EE0-F144-B205-E7FBEC90D3AF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7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2" y="191505"/>
            <a:ext cx="11574681" cy="7460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1" y="1142719"/>
            <a:ext cx="11574683" cy="4822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2424" y="6425800"/>
            <a:ext cx="2743200" cy="365125"/>
          </a:xfrm>
        </p:spPr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57" y="6067261"/>
            <a:ext cx="614085" cy="670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92" y="6156620"/>
            <a:ext cx="1133822" cy="4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CD3A-B6DE-6048-A318-2504B2912660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8AD3-90E8-9142-A3DC-D0E68D55A7AF}" type="datetime1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6C78-089C-CB48-BF08-13A47BD4CD65}" type="datetime1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AEE-8DE7-F349-8339-B5EB5E15D86D}" type="datetime1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8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716A-8941-8749-9335-C3E5A59468C9}" type="datetime1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D77B-6F91-D84C-9771-EC961DED25A4}" type="datetime1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CBE6-73CF-E64D-A37C-F82973E2FF27}" type="datetime1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EE53-5E97-DE41-A250-ECA3C2A30B81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270C-9AAB-E34A-8DFB-06E2D2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Contesting on VHF and Above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Jim Lommen KC7QY</a:t>
            </a:r>
          </a:p>
          <a:p>
            <a:r>
              <a:rPr lang="en-US" dirty="0" smtClean="0"/>
              <a:t>Socorro, NM (DM64)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5C9270C-9AAB-E34A-8DFB-06E2D290D8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from HF contests but varies by sponsor</a:t>
            </a:r>
          </a:p>
          <a:p>
            <a:r>
              <a:rPr lang="en-US" dirty="0" smtClean="0"/>
              <a:t>You may self spot on DX-alerting nets, chatrooms, etc. (limited for CQ VHF)</a:t>
            </a:r>
          </a:p>
          <a:p>
            <a:r>
              <a:rPr lang="en-US" dirty="0" smtClean="0"/>
              <a:t>Rovers can use APRS tracking</a:t>
            </a:r>
          </a:p>
          <a:p>
            <a:r>
              <a:rPr lang="en-US" dirty="0" smtClean="0"/>
              <a:t>Repeater spotting allowed for ARRL contests</a:t>
            </a:r>
          </a:p>
          <a:p>
            <a:r>
              <a:rPr lang="en-US" dirty="0" smtClean="0"/>
              <a:t>Use of FM “national calling” frequencies allowed (by ARRL, not for CQ but other simplex frequencies OK)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Contest Logging Software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N1MM+</a:t>
            </a:r>
          </a:p>
          <a:p>
            <a:r>
              <a:rPr lang="en-US" dirty="0" smtClean="0"/>
              <a:t>N3FJP – VHF Log</a:t>
            </a:r>
          </a:p>
          <a:p>
            <a:r>
              <a:rPr lang="en-US" dirty="0" smtClean="0"/>
              <a:t>W3KM – VHFLOG and </a:t>
            </a:r>
            <a:r>
              <a:rPr lang="en-US" dirty="0" err="1" smtClean="0"/>
              <a:t>KMRoverlog</a:t>
            </a:r>
            <a:endParaRPr lang="en-US" dirty="0" smtClean="0"/>
          </a:p>
          <a:p>
            <a:r>
              <a:rPr lang="en-US" dirty="0" smtClean="0"/>
              <a:t>N1MU – </a:t>
            </a:r>
            <a:r>
              <a:rPr lang="en-US" dirty="0" err="1" smtClean="0"/>
              <a:t>RoverLog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You can still paper log!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 Log Submission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26" y="1143000"/>
            <a:ext cx="8843061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3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Cabrillo Log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283" y="1825625"/>
            <a:ext cx="424943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13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27" y="838226"/>
            <a:ext cx="4734839" cy="56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4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E-mail Cabrillo file (your call.log) to Contest Sponsor or use their app.</a:t>
            </a:r>
          </a:p>
          <a:p>
            <a:r>
              <a:rPr lang="en-US" dirty="0" smtClean="0"/>
              <a:t>Get help from your local club if having difficulties</a:t>
            </a:r>
          </a:p>
          <a:p>
            <a:r>
              <a:rPr lang="en-US" dirty="0" smtClean="0"/>
              <a:t>Robot will confirm log acceptance or note issues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1" y="2790415"/>
            <a:ext cx="4045843" cy="299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Contesting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BIC, can’t say that too often</a:t>
            </a:r>
          </a:p>
          <a:p>
            <a:r>
              <a:rPr lang="en-US" dirty="0" smtClean="0"/>
              <a:t>Be loud on 2M</a:t>
            </a:r>
          </a:p>
          <a:p>
            <a:r>
              <a:rPr lang="en-US" dirty="0" smtClean="0"/>
              <a:t>Listen for the weak ones</a:t>
            </a:r>
          </a:p>
          <a:p>
            <a:r>
              <a:rPr lang="en-US" dirty="0" smtClean="0"/>
              <a:t>Be patient when signals fade, wait and they will come back</a:t>
            </a:r>
          </a:p>
          <a:p>
            <a:r>
              <a:rPr lang="en-US" dirty="0" smtClean="0"/>
              <a:t>Follow the rovers, get all the </a:t>
            </a:r>
            <a:r>
              <a:rPr lang="en-US" dirty="0" err="1" smtClean="0"/>
              <a:t>mults</a:t>
            </a:r>
            <a:r>
              <a:rPr lang="en-US" dirty="0" smtClean="0"/>
              <a:t> you can and help them out</a:t>
            </a:r>
          </a:p>
          <a:p>
            <a:r>
              <a:rPr lang="en-US" dirty="0" smtClean="0"/>
              <a:t>Rovers will often ask you to move up the bands with them – DO IT!</a:t>
            </a:r>
          </a:p>
          <a:p>
            <a:r>
              <a:rPr lang="en-US" dirty="0" smtClean="0"/>
              <a:t>Check the CW portion of the band, extends your range and can add </a:t>
            </a:r>
            <a:r>
              <a:rPr lang="en-US" dirty="0" err="1" smtClean="0"/>
              <a:t>mults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Add digital modes</a:t>
            </a:r>
          </a:p>
          <a:p>
            <a:r>
              <a:rPr lang="en-US" dirty="0" smtClean="0"/>
              <a:t>Upgrade your station. You can add dB relatively inexpensively at VHF/UHF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Contesting Tips </a:t>
            </a:r>
            <a:r>
              <a:rPr lang="en-US" dirty="0" smtClean="0"/>
              <a:t>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dupes, don’t waste time discussing. Move on to the next QSO.</a:t>
            </a:r>
          </a:p>
          <a:p>
            <a:r>
              <a:rPr lang="en-US" dirty="0" smtClean="0"/>
              <a:t>Check your </a:t>
            </a:r>
            <a:r>
              <a:rPr lang="en-US" dirty="0"/>
              <a:t>Cabrillo logs for obvious </a:t>
            </a:r>
            <a:r>
              <a:rPr lang="en-US" dirty="0" smtClean="0"/>
              <a:t>errors</a:t>
            </a:r>
          </a:p>
          <a:p>
            <a:r>
              <a:rPr lang="en-US" dirty="0" smtClean="0"/>
              <a:t>Study </a:t>
            </a:r>
            <a:r>
              <a:rPr lang="en-US" dirty="0"/>
              <a:t>your log checking reports when they are posted. See what you need to improve 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Read the soapbox comments. See what you might have missed. Glean tips.</a:t>
            </a:r>
          </a:p>
          <a:p>
            <a:r>
              <a:rPr lang="en-US" dirty="0" smtClean="0"/>
              <a:t>Put your logs up on </a:t>
            </a:r>
            <a:r>
              <a:rPr lang="en-US" dirty="0" err="1" smtClean="0"/>
              <a:t>LoTW</a:t>
            </a:r>
            <a:r>
              <a:rPr lang="en-US" dirty="0" smtClean="0"/>
              <a:t> – please!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     </a:t>
            </a:r>
            <a:r>
              <a:rPr lang="en-US" dirty="0" smtClean="0"/>
              <a:t>Why </a:t>
            </a:r>
            <a:r>
              <a:rPr lang="en-US" dirty="0"/>
              <a:t>contest</a:t>
            </a:r>
          </a:p>
          <a:p>
            <a:r>
              <a:rPr lang="en-US" dirty="0"/>
              <a:t>      VHF Awards (VUCC, WAS, DXCC, etc.)</a:t>
            </a:r>
          </a:p>
          <a:p>
            <a:r>
              <a:rPr lang="en-US" dirty="0"/>
              <a:t>      Major VHF+ Contests</a:t>
            </a:r>
          </a:p>
          <a:p>
            <a:r>
              <a:rPr lang="en-US" dirty="0"/>
              <a:t>      Entry level contest categories (Single band, 3 Band, FM Only, All Band, Rover)</a:t>
            </a:r>
          </a:p>
          <a:p>
            <a:r>
              <a:rPr lang="en-US" dirty="0"/>
              <a:t>      Contest logging: software, Cabrillo logs, log submission, the Robot, Log checking report</a:t>
            </a:r>
          </a:p>
          <a:p>
            <a:r>
              <a:rPr lang="en-US" dirty="0"/>
              <a:t>     </a:t>
            </a:r>
            <a:r>
              <a:rPr lang="en-US" dirty="0" smtClean="0"/>
              <a:t>Contest </a:t>
            </a:r>
            <a:r>
              <a:rPr lang="en-US" dirty="0"/>
              <a:t>operating tips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Contest?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operating skill</a:t>
            </a:r>
          </a:p>
          <a:p>
            <a:r>
              <a:rPr lang="en-US" dirty="0"/>
              <a:t>Learn about propagation</a:t>
            </a:r>
          </a:p>
          <a:p>
            <a:r>
              <a:rPr lang="en-US" dirty="0"/>
              <a:t>Improve your station</a:t>
            </a:r>
          </a:p>
          <a:p>
            <a:r>
              <a:rPr lang="en-US" dirty="0"/>
              <a:t>Work toward awards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FUN</a:t>
            </a:r>
            <a:r>
              <a:rPr lang="en-US" dirty="0">
                <a:solidFill>
                  <a:srgbClr val="FF0000"/>
                </a:solidFill>
              </a:rPr>
              <a:t>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VHF and Above Contests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ARRL VHF –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June,</a:t>
            </a:r>
            <a:r>
              <a:rPr lang="en-US" dirty="0" smtClean="0"/>
              <a:t> January, and September</a:t>
            </a:r>
          </a:p>
          <a:p>
            <a:r>
              <a:rPr lang="en-US" dirty="0" smtClean="0"/>
              <a:t>CQ WW VHF – July 6M &amp; 2M Only</a:t>
            </a:r>
          </a:p>
          <a:p>
            <a:r>
              <a:rPr lang="en-US" dirty="0" smtClean="0"/>
              <a:t>ARRL 222 and Up – August (note: distance scoring uses 6 figure grids)</a:t>
            </a:r>
          </a:p>
          <a:p>
            <a:r>
              <a:rPr lang="en-US" dirty="0" smtClean="0"/>
              <a:t>10GHz and Up – August and September (two weekends, combined score)</a:t>
            </a:r>
          </a:p>
          <a:p>
            <a:r>
              <a:rPr lang="en-US" dirty="0" smtClean="0"/>
              <a:t>ARRL EME – September – November (three weekends, bands vary by date)</a:t>
            </a:r>
          </a:p>
          <a:p>
            <a:r>
              <a:rPr lang="en-US" dirty="0" smtClean="0"/>
              <a:t>Central States VHF Spring Sprints – April and May (most are 4 hours, single band)</a:t>
            </a:r>
          </a:p>
          <a:p>
            <a:r>
              <a:rPr lang="en-US" dirty="0" smtClean="0"/>
              <a:t>SMIRK 6 Meter Contest -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VHF+ Awards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HF; WAS, DXCC, WAC</a:t>
            </a:r>
          </a:p>
          <a:p>
            <a:r>
              <a:rPr lang="en-US" dirty="0" smtClean="0"/>
              <a:t>VUCC – VHF/UHF Century Club (Confirm 100 grids on 6M or 2M; fewer on higher bands)</a:t>
            </a:r>
          </a:p>
          <a:p>
            <a:r>
              <a:rPr lang="en-US" dirty="0" smtClean="0"/>
              <a:t>Fred Fish Memorial Award, FFMA – 6M, confirm all 488 grids in the continental US</a:t>
            </a:r>
          </a:p>
          <a:p>
            <a:r>
              <a:rPr lang="en-US" dirty="0" smtClean="0"/>
              <a:t>2M WA(48)S via terrestrial modes.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Contest 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Work as many other stations as you can (Qs)</a:t>
            </a:r>
          </a:p>
          <a:p>
            <a:endParaRPr lang="en-US" dirty="0"/>
          </a:p>
          <a:p>
            <a:r>
              <a:rPr lang="en-US" dirty="0"/>
              <a:t>Work as many Multipliers as possible (</a:t>
            </a:r>
            <a:r>
              <a:rPr lang="en-US" dirty="0" err="1"/>
              <a:t>Mults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Contest Scoring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In general</a:t>
            </a:r>
          </a:p>
          <a:p>
            <a:pPr>
              <a:buNone/>
            </a:pPr>
            <a:r>
              <a:rPr lang="en-US" dirty="0"/>
              <a:t>QSOs X Points X Multipliers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Example;</a:t>
            </a:r>
          </a:p>
          <a:p>
            <a:pPr>
              <a:buNone/>
            </a:pPr>
            <a:r>
              <a:rPr lang="en-US" dirty="0"/>
              <a:t>100 Qs worth </a:t>
            </a:r>
            <a:r>
              <a:rPr lang="en-US" dirty="0" smtClean="0"/>
              <a:t>1 </a:t>
            </a:r>
            <a:r>
              <a:rPr lang="en-US" dirty="0"/>
              <a:t>points = </a:t>
            </a:r>
            <a:r>
              <a:rPr lang="en-US" dirty="0" smtClean="0"/>
              <a:t>100</a:t>
            </a:r>
            <a:endParaRPr lang="en-US" dirty="0"/>
          </a:p>
          <a:p>
            <a:pPr>
              <a:buNone/>
            </a:pPr>
            <a:r>
              <a:rPr lang="en-US" dirty="0" smtClean="0"/>
              <a:t>25 </a:t>
            </a:r>
            <a:r>
              <a:rPr lang="en-US" dirty="0"/>
              <a:t>Qs worth </a:t>
            </a:r>
            <a:r>
              <a:rPr lang="en-US" dirty="0" smtClean="0"/>
              <a:t>2 </a:t>
            </a:r>
            <a:r>
              <a:rPr lang="en-US" dirty="0"/>
              <a:t>points = </a:t>
            </a:r>
            <a:r>
              <a:rPr lang="en-US" dirty="0" smtClean="0"/>
              <a:t>50</a:t>
            </a:r>
          </a:p>
          <a:p>
            <a:pPr>
              <a:buNone/>
            </a:pPr>
            <a:r>
              <a:rPr lang="en-US" dirty="0" smtClean="0"/>
              <a:t>5 Qs worth 3 points = 15</a:t>
            </a:r>
            <a:endParaRPr lang="en-US" dirty="0"/>
          </a:p>
          <a:p>
            <a:pPr>
              <a:buNone/>
            </a:pPr>
            <a:r>
              <a:rPr lang="en-US" dirty="0"/>
              <a:t>Multipliers		    = </a:t>
            </a:r>
            <a:r>
              <a:rPr lang="en-US" dirty="0" smtClean="0"/>
              <a:t>60 Grids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Score = </a:t>
            </a:r>
            <a:r>
              <a:rPr lang="en-US" dirty="0" smtClean="0"/>
              <a:t>(100 </a:t>
            </a:r>
            <a:r>
              <a:rPr lang="en-US" dirty="0"/>
              <a:t>+ </a:t>
            </a:r>
            <a:r>
              <a:rPr lang="en-US" dirty="0" smtClean="0"/>
              <a:t>50 + 15) </a:t>
            </a:r>
            <a:r>
              <a:rPr lang="en-US" dirty="0"/>
              <a:t>x 60 = </a:t>
            </a:r>
            <a:r>
              <a:rPr lang="en-US" dirty="0" smtClean="0"/>
              <a:t>9,900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Contest Basics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rules</a:t>
            </a:r>
          </a:p>
          <a:p>
            <a:r>
              <a:rPr lang="en-US" dirty="0"/>
              <a:t>Know the contest exchange</a:t>
            </a:r>
          </a:p>
          <a:p>
            <a:r>
              <a:rPr lang="en-US" dirty="0"/>
              <a:t>Set up your logging software (in advance)</a:t>
            </a:r>
          </a:p>
          <a:p>
            <a:r>
              <a:rPr lang="en-US" dirty="0">
                <a:solidFill>
                  <a:srgbClr val="C00000"/>
                </a:solidFill>
              </a:rPr>
              <a:t>Log in UTC!!!</a:t>
            </a:r>
          </a:p>
          <a:p>
            <a:r>
              <a:rPr lang="en-US" dirty="0"/>
              <a:t>More BIC time = higher score</a:t>
            </a:r>
          </a:p>
          <a:p>
            <a:r>
              <a:rPr lang="en-US" dirty="0"/>
              <a:t>Review and score your log (accuracy counts) </a:t>
            </a:r>
          </a:p>
          <a:p>
            <a:r>
              <a:rPr lang="en-US" dirty="0"/>
              <a:t>Submit the Cabrillo log to the sponsors – no log is too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Entry Levels for Single Operator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Band</a:t>
            </a:r>
          </a:p>
          <a:p>
            <a:r>
              <a:rPr lang="en-US" dirty="0" smtClean="0"/>
              <a:t>All Band</a:t>
            </a:r>
          </a:p>
          <a:p>
            <a:r>
              <a:rPr lang="en-US" dirty="0" smtClean="0"/>
              <a:t>3 Band (50, 144, 432MHz; low power)</a:t>
            </a:r>
          </a:p>
          <a:p>
            <a:r>
              <a:rPr lang="en-US" dirty="0" smtClean="0"/>
              <a:t>FM Only</a:t>
            </a:r>
          </a:p>
          <a:p>
            <a:r>
              <a:rPr lang="en-US" dirty="0" smtClean="0"/>
              <a:t>Portable (typically QRP)</a:t>
            </a:r>
          </a:p>
          <a:p>
            <a:r>
              <a:rPr lang="en-US" dirty="0" smtClean="0"/>
              <a:t>Rover (anyone that operates from more than one grid)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270C-9AAB-E34A-8DFB-06E2D290D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621</Words>
  <Application>Microsoft Office PowerPoint</Application>
  <PresentationFormat>Custom</PresentationFormat>
  <Paragraphs>113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Contesting on VHF and Above</vt:lpstr>
      <vt:lpstr>Outline</vt:lpstr>
      <vt:lpstr>Why Contest?</vt:lpstr>
      <vt:lpstr>Major VHF and Above Contests</vt:lpstr>
      <vt:lpstr>VHF+ Awards</vt:lpstr>
      <vt:lpstr>Contest Objective</vt:lpstr>
      <vt:lpstr>Contest Scoring</vt:lpstr>
      <vt:lpstr>Contest Basics</vt:lpstr>
      <vt:lpstr>Basic Entry Levels for Single Operator</vt:lpstr>
      <vt:lpstr>Assistance</vt:lpstr>
      <vt:lpstr>Contest Logging Software</vt:lpstr>
      <vt:lpstr>Paper Log Submission</vt:lpstr>
      <vt:lpstr>Cabrillo Log</vt:lpstr>
      <vt:lpstr>Log Submission</vt:lpstr>
      <vt:lpstr>Contesting Tips</vt:lpstr>
      <vt:lpstr>Contesting Tips -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Jim Lommen</cp:lastModifiedBy>
  <cp:revision>39</cp:revision>
  <cp:lastPrinted>2017-07-24T15:48:21Z</cp:lastPrinted>
  <dcterms:created xsi:type="dcterms:W3CDTF">2017-07-06T01:21:46Z</dcterms:created>
  <dcterms:modified xsi:type="dcterms:W3CDTF">2017-07-26T01:24:24Z</dcterms:modified>
</cp:coreProperties>
</file>